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95" r:id="rId2"/>
    <p:sldId id="272" r:id="rId3"/>
    <p:sldId id="301" r:id="rId4"/>
    <p:sldId id="309" r:id="rId5"/>
    <p:sldId id="279" r:id="rId6"/>
    <p:sldId id="281" r:id="rId7"/>
    <p:sldId id="292" r:id="rId8"/>
    <p:sldId id="265" r:id="rId9"/>
    <p:sldId id="303" r:id="rId10"/>
    <p:sldId id="302" r:id="rId11"/>
    <p:sldId id="305" r:id="rId12"/>
    <p:sldId id="304" r:id="rId13"/>
    <p:sldId id="306" r:id="rId14"/>
    <p:sldId id="308" r:id="rId15"/>
    <p:sldId id="315" r:id="rId16"/>
    <p:sldId id="312" r:id="rId17"/>
    <p:sldId id="313" r:id="rId18"/>
    <p:sldId id="314" r:id="rId19"/>
    <p:sldId id="311" r:id="rId20"/>
    <p:sldId id="310"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08"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839E9D0-C4EB-47F1-8418-4C4F224B7BE3}" type="datetimeFigureOut">
              <a:rPr lang="en-US" smtClean="0"/>
              <a:t>6/7/2016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74005E9-D5B5-4A68-BB36-AA386E2C138C}" type="slidenum">
              <a:rPr lang="en-US" smtClean="0"/>
              <a:t>‹#›</a:t>
            </a:fld>
            <a:endParaRPr lang="en-US"/>
          </a:p>
        </p:txBody>
      </p:sp>
    </p:spTree>
    <p:extLst>
      <p:ext uri="{BB962C8B-B14F-4D97-AF65-F5344CB8AC3E}">
        <p14:creationId xmlns:p14="http://schemas.microsoft.com/office/powerpoint/2010/main" val="14126127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BE0EC9-837A-4A05-8CA6-890417182574}" type="datetimeFigureOut">
              <a:rPr lang="en-US" smtClean="0"/>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6680AA-EAE6-434C-AE8E-E72C4B793ADB}" type="slidenum">
              <a:rPr lang="en-US" smtClean="0"/>
              <a:t>‹#›</a:t>
            </a:fld>
            <a:endParaRPr lang="en-US" dirty="0"/>
          </a:p>
        </p:txBody>
      </p:sp>
    </p:spTree>
    <p:extLst>
      <p:ext uri="{BB962C8B-B14F-4D97-AF65-F5344CB8AC3E}">
        <p14:creationId xmlns:p14="http://schemas.microsoft.com/office/powerpoint/2010/main" val="1524374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E0EC9-837A-4A05-8CA6-890417182574}" type="datetimeFigureOut">
              <a:rPr lang="en-US" smtClean="0"/>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6680AA-EAE6-434C-AE8E-E72C4B793ADB}" type="slidenum">
              <a:rPr lang="en-US" smtClean="0"/>
              <a:t>‹#›</a:t>
            </a:fld>
            <a:endParaRPr lang="en-US" dirty="0"/>
          </a:p>
        </p:txBody>
      </p:sp>
    </p:spTree>
    <p:extLst>
      <p:ext uri="{BB962C8B-B14F-4D97-AF65-F5344CB8AC3E}">
        <p14:creationId xmlns:p14="http://schemas.microsoft.com/office/powerpoint/2010/main" val="1514077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E0EC9-837A-4A05-8CA6-890417182574}" type="datetimeFigureOut">
              <a:rPr lang="en-US" smtClean="0"/>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6680AA-EAE6-434C-AE8E-E72C4B793ADB}" type="slidenum">
              <a:rPr lang="en-US" smtClean="0"/>
              <a:t>‹#›</a:t>
            </a:fld>
            <a:endParaRPr lang="en-US" dirty="0"/>
          </a:p>
        </p:txBody>
      </p:sp>
    </p:spTree>
    <p:extLst>
      <p:ext uri="{BB962C8B-B14F-4D97-AF65-F5344CB8AC3E}">
        <p14:creationId xmlns:p14="http://schemas.microsoft.com/office/powerpoint/2010/main" val="285586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E0EC9-837A-4A05-8CA6-890417182574}" type="datetimeFigureOut">
              <a:rPr lang="en-US" smtClean="0"/>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6680AA-EAE6-434C-AE8E-E72C4B793ADB}" type="slidenum">
              <a:rPr lang="en-US" smtClean="0"/>
              <a:t>‹#›</a:t>
            </a:fld>
            <a:endParaRPr lang="en-US" dirty="0"/>
          </a:p>
        </p:txBody>
      </p:sp>
      <p:pic>
        <p:nvPicPr>
          <p:cNvPr id="7" name="Picture 9"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57294" y="6402036"/>
            <a:ext cx="1239613" cy="273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CDP 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001000" y="6108152"/>
            <a:ext cx="1100902" cy="694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0621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BE0EC9-837A-4A05-8CA6-890417182574}" type="datetimeFigureOut">
              <a:rPr lang="en-US" smtClean="0"/>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D6680AA-EAE6-434C-AE8E-E72C4B793ADB}" type="slidenum">
              <a:rPr lang="en-US" smtClean="0"/>
              <a:t>‹#›</a:t>
            </a:fld>
            <a:endParaRPr lang="en-US" dirty="0"/>
          </a:p>
        </p:txBody>
      </p:sp>
    </p:spTree>
    <p:extLst>
      <p:ext uri="{BB962C8B-B14F-4D97-AF65-F5344CB8AC3E}">
        <p14:creationId xmlns:p14="http://schemas.microsoft.com/office/powerpoint/2010/main" val="899409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BE0EC9-837A-4A05-8CA6-890417182574}" type="datetimeFigureOut">
              <a:rPr lang="en-US" smtClean="0"/>
              <a:t>6/7/2016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6680AA-EAE6-434C-AE8E-E72C4B793ADB}" type="slidenum">
              <a:rPr lang="en-US" smtClean="0"/>
              <a:t>‹#›</a:t>
            </a:fld>
            <a:endParaRPr lang="en-US" dirty="0"/>
          </a:p>
        </p:txBody>
      </p:sp>
    </p:spTree>
    <p:extLst>
      <p:ext uri="{BB962C8B-B14F-4D97-AF65-F5344CB8AC3E}">
        <p14:creationId xmlns:p14="http://schemas.microsoft.com/office/powerpoint/2010/main" val="1755802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BE0EC9-837A-4A05-8CA6-890417182574}" type="datetimeFigureOut">
              <a:rPr lang="en-US" smtClean="0"/>
              <a:t>6/7/2016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D6680AA-EAE6-434C-AE8E-E72C4B793ADB}" type="slidenum">
              <a:rPr lang="en-US" smtClean="0"/>
              <a:t>‹#›</a:t>
            </a:fld>
            <a:endParaRPr lang="en-US" dirty="0"/>
          </a:p>
        </p:txBody>
      </p:sp>
    </p:spTree>
    <p:extLst>
      <p:ext uri="{BB962C8B-B14F-4D97-AF65-F5344CB8AC3E}">
        <p14:creationId xmlns:p14="http://schemas.microsoft.com/office/powerpoint/2010/main" val="3554383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BE0EC9-837A-4A05-8CA6-890417182574}" type="datetimeFigureOut">
              <a:rPr lang="en-US" smtClean="0"/>
              <a:t>6/7/2016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D6680AA-EAE6-434C-AE8E-E72C4B793ADB}" type="slidenum">
              <a:rPr lang="en-US" smtClean="0"/>
              <a:t>‹#›</a:t>
            </a:fld>
            <a:endParaRPr lang="en-US" dirty="0"/>
          </a:p>
        </p:txBody>
      </p:sp>
    </p:spTree>
    <p:extLst>
      <p:ext uri="{BB962C8B-B14F-4D97-AF65-F5344CB8AC3E}">
        <p14:creationId xmlns:p14="http://schemas.microsoft.com/office/powerpoint/2010/main" val="35428699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E0EC9-837A-4A05-8CA6-890417182574}" type="datetimeFigureOut">
              <a:rPr lang="en-US" smtClean="0"/>
              <a:t>6/7/2016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D6680AA-EAE6-434C-AE8E-E72C4B793ADB}" type="slidenum">
              <a:rPr lang="en-US" smtClean="0"/>
              <a:t>‹#›</a:t>
            </a:fld>
            <a:endParaRPr lang="en-US" dirty="0"/>
          </a:p>
        </p:txBody>
      </p:sp>
    </p:spTree>
    <p:extLst>
      <p:ext uri="{BB962C8B-B14F-4D97-AF65-F5344CB8AC3E}">
        <p14:creationId xmlns:p14="http://schemas.microsoft.com/office/powerpoint/2010/main" val="2048115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E0EC9-837A-4A05-8CA6-890417182574}" type="datetimeFigureOut">
              <a:rPr lang="en-US" smtClean="0"/>
              <a:t>6/7/2016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6680AA-EAE6-434C-AE8E-E72C4B793ADB}" type="slidenum">
              <a:rPr lang="en-US" smtClean="0"/>
              <a:t>‹#›</a:t>
            </a:fld>
            <a:endParaRPr lang="en-US" dirty="0"/>
          </a:p>
        </p:txBody>
      </p:sp>
    </p:spTree>
    <p:extLst>
      <p:ext uri="{BB962C8B-B14F-4D97-AF65-F5344CB8AC3E}">
        <p14:creationId xmlns:p14="http://schemas.microsoft.com/office/powerpoint/2010/main" val="123822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E0EC9-837A-4A05-8CA6-890417182574}" type="datetimeFigureOut">
              <a:rPr lang="en-US" smtClean="0"/>
              <a:t>6/7/2016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D6680AA-EAE6-434C-AE8E-E72C4B793ADB}" type="slidenum">
              <a:rPr lang="en-US" smtClean="0"/>
              <a:t>‹#›</a:t>
            </a:fld>
            <a:endParaRPr lang="en-US" dirty="0"/>
          </a:p>
        </p:txBody>
      </p:sp>
    </p:spTree>
    <p:extLst>
      <p:ext uri="{BB962C8B-B14F-4D97-AF65-F5344CB8AC3E}">
        <p14:creationId xmlns:p14="http://schemas.microsoft.com/office/powerpoint/2010/main" val="330043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BE0EC9-837A-4A05-8CA6-890417182574}" type="datetimeFigureOut">
              <a:rPr lang="en-US" smtClean="0"/>
              <a:t>6/7/2016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680AA-EAE6-434C-AE8E-E72C4B793ADB}" type="slidenum">
              <a:rPr lang="en-US" smtClean="0"/>
              <a:t>‹#›</a:t>
            </a:fld>
            <a:endParaRPr lang="en-US" dirty="0"/>
          </a:p>
        </p:txBody>
      </p:sp>
    </p:spTree>
    <p:extLst>
      <p:ext uri="{BB962C8B-B14F-4D97-AF65-F5344CB8AC3E}">
        <p14:creationId xmlns:p14="http://schemas.microsoft.com/office/powerpoint/2010/main" val="1717505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0" y="1752600"/>
            <a:ext cx="3200400" cy="4114800"/>
          </a:xfrm>
          <a:prstGeom prst="rect">
            <a:avLst/>
          </a:prstGeom>
          <a:solidFill>
            <a:schemeClr val="bg1"/>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5"/>
          <p:cNvSpPr>
            <a:spLocks noGrp="1" noChangeArrowheads="1"/>
          </p:cNvSpPr>
          <p:nvPr>
            <p:ph type="title"/>
          </p:nvPr>
        </p:nvSpPr>
        <p:spPr>
          <a:xfrm>
            <a:off x="0" y="152400"/>
            <a:ext cx="9144000" cy="1143000"/>
          </a:xfrm>
        </p:spPr>
        <p:txBody>
          <a:bodyPr>
            <a:normAutofit/>
          </a:bodyPr>
          <a:lstStyle/>
          <a:p>
            <a:pPr eaLnBrk="1" hangingPunct="1"/>
            <a:r>
              <a:rPr lang="en-US" sz="5400" b="1" i="1" u="sng" dirty="0" smtClean="0">
                <a:solidFill>
                  <a:srgbClr val="C00000"/>
                </a:solidFill>
                <a:latin typeface="Comic Sans MS" pitchFamily="66" charset="0"/>
              </a:rPr>
              <a:t>Partial Budgeting</a:t>
            </a:r>
          </a:p>
        </p:txBody>
      </p:sp>
      <p:sp>
        <p:nvSpPr>
          <p:cNvPr id="4099" name="Text Box 7"/>
          <p:cNvSpPr txBox="1">
            <a:spLocks noChangeArrowheads="1"/>
          </p:cNvSpPr>
          <p:nvPr/>
        </p:nvSpPr>
        <p:spPr bwMode="auto">
          <a:xfrm>
            <a:off x="533399" y="1928812"/>
            <a:ext cx="4456145"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b="1" dirty="0"/>
              <a:t>Kevin </a:t>
            </a:r>
            <a:r>
              <a:rPr lang="en-US" b="1" dirty="0" smtClean="0"/>
              <a:t>Bernhardt</a:t>
            </a:r>
            <a:br>
              <a:rPr lang="en-US" b="1" dirty="0" smtClean="0"/>
            </a:br>
            <a:r>
              <a:rPr lang="en-US" dirty="0" smtClean="0"/>
              <a:t>June 2016</a:t>
            </a:r>
            <a:endParaRPr lang="en-US" dirty="0"/>
          </a:p>
          <a:p>
            <a:pPr eaLnBrk="1" hangingPunct="1">
              <a:spcBef>
                <a:spcPct val="50000"/>
              </a:spcBef>
            </a:pPr>
            <a:r>
              <a:rPr lang="en-US" sz="2000" dirty="0" smtClean="0"/>
              <a:t>Center for Dairy Profitability and UW-Extension</a:t>
            </a:r>
            <a:r>
              <a:rPr lang="en-US" sz="2000" dirty="0"/>
              <a:t> </a:t>
            </a:r>
            <a:r>
              <a:rPr lang="en-US" sz="2000" dirty="0" smtClean="0"/>
              <a:t>Farm </a:t>
            </a:r>
            <a:r>
              <a:rPr lang="en-US" sz="2000" dirty="0"/>
              <a:t>Management </a:t>
            </a:r>
            <a:r>
              <a:rPr lang="en-US" sz="2000" dirty="0" smtClean="0"/>
              <a:t>Specialist and UW-Platteville</a:t>
            </a:r>
            <a:r>
              <a:rPr lang="en-US" sz="2000" dirty="0"/>
              <a:t/>
            </a:r>
            <a:br>
              <a:rPr lang="en-US" sz="2000" dirty="0"/>
            </a:br>
            <a:r>
              <a:rPr lang="en-US" sz="2000" dirty="0"/>
              <a:t>Professor of Agri-Business</a:t>
            </a:r>
          </a:p>
          <a:p>
            <a:pPr eaLnBrk="1" hangingPunct="1">
              <a:spcBef>
                <a:spcPct val="50000"/>
              </a:spcBef>
            </a:pPr>
            <a:r>
              <a:rPr lang="en-US" u="sng" dirty="0"/>
              <a:t>Questions</a:t>
            </a:r>
            <a:r>
              <a:rPr lang="en-US" dirty="0"/>
              <a:t>:</a:t>
            </a:r>
            <a:br>
              <a:rPr lang="en-US" dirty="0"/>
            </a:br>
            <a:r>
              <a:rPr lang="en-US" dirty="0"/>
              <a:t>608-342-6121</a:t>
            </a:r>
            <a:br>
              <a:rPr lang="en-US" dirty="0"/>
            </a:br>
            <a:r>
              <a:rPr lang="en-US" dirty="0"/>
              <a:t>bernhark@uwplatt.edu</a:t>
            </a:r>
          </a:p>
        </p:txBody>
      </p:sp>
      <p:grpSp>
        <p:nvGrpSpPr>
          <p:cNvPr id="3" name="Group 2"/>
          <p:cNvGrpSpPr/>
          <p:nvPr/>
        </p:nvGrpSpPr>
        <p:grpSpPr>
          <a:xfrm rot="238938">
            <a:off x="5562600" y="1968137"/>
            <a:ext cx="2743200" cy="3746863"/>
            <a:chOff x="4876800" y="1663337"/>
            <a:chExt cx="2743200" cy="3746863"/>
          </a:xfrm>
        </p:grpSpPr>
        <p:sp>
          <p:nvSpPr>
            <p:cNvPr id="2" name="Rectangle 1"/>
            <p:cNvSpPr/>
            <p:nvPr/>
          </p:nvSpPr>
          <p:spPr>
            <a:xfrm>
              <a:off x="4876800" y="1663337"/>
              <a:ext cx="2743200" cy="374686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0" name="Picture 8"/>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999419" y="1752600"/>
              <a:ext cx="2510660"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4101" name="Picture 9"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399" y="5877358"/>
            <a:ext cx="1752600" cy="38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DP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5512" y="5580097"/>
            <a:ext cx="1556488" cy="981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165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pPr eaLnBrk="1" hangingPunct="1"/>
            <a:r>
              <a:rPr lang="en-US" dirty="0" smtClean="0"/>
              <a:t>2. What New or Additional Revenues Will be Received?</a:t>
            </a:r>
          </a:p>
        </p:txBody>
      </p:sp>
      <p:sp>
        <p:nvSpPr>
          <p:cNvPr id="27651" name="Content Placeholder 2"/>
          <p:cNvSpPr>
            <a:spLocks noGrp="1"/>
          </p:cNvSpPr>
          <p:nvPr>
            <p:ph idx="1"/>
          </p:nvPr>
        </p:nvSpPr>
        <p:spPr>
          <a:xfrm>
            <a:off x="685800" y="1981200"/>
            <a:ext cx="8001000" cy="4572000"/>
          </a:xfrm>
        </p:spPr>
        <p:txBody>
          <a:bodyPr>
            <a:normAutofit/>
          </a:bodyPr>
          <a:lstStyle/>
          <a:p>
            <a:r>
              <a:rPr lang="en-US" dirty="0" smtClean="0"/>
              <a:t>Irrigated cotton is estimated to yield 800 </a:t>
            </a:r>
            <a:r>
              <a:rPr lang="en-US" dirty="0" err="1" smtClean="0"/>
              <a:t>lbs</a:t>
            </a:r>
            <a:r>
              <a:rPr lang="en-US" dirty="0" smtClean="0"/>
              <a:t> per acre and the price is estimated to be $.60 per </a:t>
            </a:r>
            <a:r>
              <a:rPr lang="en-US" dirty="0" err="1" smtClean="0"/>
              <a:t>lb</a:t>
            </a:r>
            <a:r>
              <a:rPr lang="en-US" dirty="0" smtClean="0"/>
              <a:t/>
            </a:r>
            <a:br>
              <a:rPr lang="en-US" dirty="0" smtClean="0"/>
            </a:br>
            <a:endParaRPr lang="en-US" dirty="0" smtClean="0"/>
          </a:p>
          <a:p>
            <a:r>
              <a:rPr lang="en-US" sz="3200" dirty="0" smtClean="0"/>
              <a:t>500 ac * 800 </a:t>
            </a:r>
            <a:r>
              <a:rPr lang="en-US" sz="3200" dirty="0" err="1" smtClean="0"/>
              <a:t>lbs</a:t>
            </a:r>
            <a:r>
              <a:rPr lang="en-US" sz="3200" dirty="0" smtClean="0"/>
              <a:t>/ac * $.60/</a:t>
            </a:r>
            <a:r>
              <a:rPr lang="en-US" sz="3200" dirty="0" err="1" smtClean="0"/>
              <a:t>lb</a:t>
            </a:r>
            <a:r>
              <a:rPr lang="en-US" sz="3200" dirty="0" smtClean="0"/>
              <a:t> = </a:t>
            </a:r>
            <a:r>
              <a:rPr lang="en-US" sz="3200" b="1" dirty="0" smtClean="0">
                <a:effectLst>
                  <a:outerShdw blurRad="38100" dist="38100" dir="2700000" algn="tl">
                    <a:srgbClr val="000000">
                      <a:alpha val="43137"/>
                    </a:srgbClr>
                  </a:outerShdw>
                </a:effectLst>
              </a:rPr>
              <a:t>$240,000</a:t>
            </a:r>
          </a:p>
        </p:txBody>
      </p:sp>
      <p:sp>
        <p:nvSpPr>
          <p:cNvPr id="4" name="TextBox 3"/>
          <p:cNvSpPr txBox="1"/>
          <p:nvPr/>
        </p:nvSpPr>
        <p:spPr>
          <a:xfrm>
            <a:off x="1104900" y="5181600"/>
            <a:ext cx="7162800" cy="830997"/>
          </a:xfrm>
          <a:prstGeom prst="rect">
            <a:avLst/>
          </a:prstGeom>
          <a:solidFill>
            <a:srgbClr val="FFFF00"/>
          </a:solidFill>
        </p:spPr>
        <p:txBody>
          <a:bodyPr wrap="square" rtlCol="0">
            <a:spAutoFit/>
          </a:bodyPr>
          <a:lstStyle/>
          <a:p>
            <a:pPr algn="ctr"/>
            <a:r>
              <a:rPr lang="en-US" sz="2400" dirty="0" smtClean="0"/>
              <a:t>Record on “Partial Budget Worksheet” tab on the &lt;Partial Budget Case Study&gt; spreadsheet</a:t>
            </a:r>
            <a:endParaRPr lang="en-US" sz="2400" dirty="0"/>
          </a:p>
        </p:txBody>
      </p:sp>
    </p:spTree>
    <p:extLst>
      <p:ext uri="{BB962C8B-B14F-4D97-AF65-F5344CB8AC3E}">
        <p14:creationId xmlns:p14="http://schemas.microsoft.com/office/powerpoint/2010/main" val="1854871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pPr eaLnBrk="1" hangingPunct="1"/>
            <a:r>
              <a:rPr lang="en-US" dirty="0" smtClean="0"/>
              <a:t>3. What Current Revenue Will Be Reduced or Eliminated?</a:t>
            </a:r>
          </a:p>
        </p:txBody>
      </p:sp>
      <p:sp>
        <p:nvSpPr>
          <p:cNvPr id="27651" name="Content Placeholder 2"/>
          <p:cNvSpPr>
            <a:spLocks noGrp="1"/>
          </p:cNvSpPr>
          <p:nvPr>
            <p:ph idx="1"/>
          </p:nvPr>
        </p:nvSpPr>
        <p:spPr>
          <a:xfrm>
            <a:off x="685800" y="1981200"/>
            <a:ext cx="8001000" cy="4572000"/>
          </a:xfrm>
        </p:spPr>
        <p:txBody>
          <a:bodyPr>
            <a:normAutofit/>
          </a:bodyPr>
          <a:lstStyle/>
          <a:p>
            <a:r>
              <a:rPr lang="en-US" sz="3200" dirty="0" smtClean="0"/>
              <a:t>Currently, under </a:t>
            </a:r>
            <a:r>
              <a:rPr lang="en-US" sz="3200" dirty="0" err="1" smtClean="0"/>
              <a:t>dryland</a:t>
            </a:r>
            <a:r>
              <a:rPr lang="en-US" sz="3200" dirty="0" smtClean="0"/>
              <a:t> production, yield is 600 </a:t>
            </a:r>
            <a:r>
              <a:rPr lang="en-US" sz="3200" dirty="0" err="1" smtClean="0"/>
              <a:t>lbs</a:t>
            </a:r>
            <a:r>
              <a:rPr lang="en-US" sz="3200" dirty="0" smtClean="0"/>
              <a:t> and current price is $.60 per </a:t>
            </a:r>
            <a:r>
              <a:rPr lang="en-US" sz="3200" dirty="0" err="1" smtClean="0"/>
              <a:t>lb</a:t>
            </a:r>
            <a:r>
              <a:rPr lang="en-US" sz="3200" dirty="0" smtClean="0"/>
              <a:t/>
            </a:r>
            <a:br>
              <a:rPr lang="en-US" sz="3200" dirty="0" smtClean="0"/>
            </a:br>
            <a:endParaRPr lang="en-US" sz="3200" dirty="0" smtClean="0"/>
          </a:p>
          <a:p>
            <a:pPr lvl="1"/>
            <a:r>
              <a:rPr lang="en-US" sz="2800" dirty="0" smtClean="0"/>
              <a:t>      500 ac * 600 </a:t>
            </a:r>
            <a:r>
              <a:rPr lang="en-US" sz="2800" dirty="0" err="1" smtClean="0"/>
              <a:t>lbs</a:t>
            </a:r>
            <a:r>
              <a:rPr lang="en-US" sz="2800" dirty="0" smtClean="0"/>
              <a:t>/ac * $.60/</a:t>
            </a:r>
            <a:r>
              <a:rPr lang="en-US" sz="2800" dirty="0" err="1" smtClean="0"/>
              <a:t>lb</a:t>
            </a:r>
            <a:r>
              <a:rPr lang="en-US" sz="2800" dirty="0" smtClean="0"/>
              <a:t> = </a:t>
            </a:r>
            <a:r>
              <a:rPr lang="en-US" sz="2800" b="1" dirty="0" smtClean="0"/>
              <a:t>$180,000</a:t>
            </a:r>
            <a:endParaRPr lang="en-US" sz="2800" dirty="0" smtClean="0"/>
          </a:p>
        </p:txBody>
      </p:sp>
      <p:sp>
        <p:nvSpPr>
          <p:cNvPr id="5" name="TextBox 4"/>
          <p:cNvSpPr txBox="1"/>
          <p:nvPr/>
        </p:nvSpPr>
        <p:spPr>
          <a:xfrm>
            <a:off x="1104900" y="5181600"/>
            <a:ext cx="7162800" cy="830997"/>
          </a:xfrm>
          <a:prstGeom prst="rect">
            <a:avLst/>
          </a:prstGeom>
          <a:solidFill>
            <a:srgbClr val="FFFF00"/>
          </a:solidFill>
        </p:spPr>
        <p:txBody>
          <a:bodyPr wrap="square" rtlCol="0">
            <a:spAutoFit/>
          </a:bodyPr>
          <a:lstStyle/>
          <a:p>
            <a:pPr algn="ctr"/>
            <a:r>
              <a:rPr lang="en-US" sz="2400" dirty="0" smtClean="0"/>
              <a:t>Record on “Partial Budget Worksheet” tab on the &lt;Partial Budget Case Study&gt; spreadsheet</a:t>
            </a:r>
            <a:endParaRPr lang="en-US" sz="2400" dirty="0"/>
          </a:p>
        </p:txBody>
      </p:sp>
    </p:spTree>
    <p:extLst>
      <p:ext uri="{BB962C8B-B14F-4D97-AF65-F5344CB8AC3E}">
        <p14:creationId xmlns:p14="http://schemas.microsoft.com/office/powerpoint/2010/main" val="101542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pPr eaLnBrk="1" hangingPunct="1"/>
            <a:r>
              <a:rPr lang="en-US" dirty="0"/>
              <a:t>4</a:t>
            </a:r>
            <a:r>
              <a:rPr lang="en-US" dirty="0" smtClean="0"/>
              <a:t>. What New or Additional Costs Will Be Incurred?</a:t>
            </a:r>
          </a:p>
        </p:txBody>
      </p:sp>
      <p:sp>
        <p:nvSpPr>
          <p:cNvPr id="27651" name="Content Placeholder 2"/>
          <p:cNvSpPr>
            <a:spLocks noGrp="1"/>
          </p:cNvSpPr>
          <p:nvPr>
            <p:ph idx="1"/>
          </p:nvPr>
        </p:nvSpPr>
        <p:spPr>
          <a:xfrm>
            <a:off x="685800" y="1981200"/>
            <a:ext cx="8001000" cy="4572000"/>
          </a:xfrm>
        </p:spPr>
        <p:txBody>
          <a:bodyPr>
            <a:normAutofit/>
          </a:bodyPr>
          <a:lstStyle/>
          <a:p>
            <a:r>
              <a:rPr lang="en-US" sz="3200" dirty="0" smtClean="0"/>
              <a:t>Variable costs</a:t>
            </a:r>
          </a:p>
          <a:p>
            <a:pPr lvl="1"/>
            <a:r>
              <a:rPr lang="en-US" sz="2800" dirty="0" smtClean="0"/>
              <a:t>Fertilizer:   </a:t>
            </a:r>
            <a:r>
              <a:rPr lang="en-US" sz="2800" b="1" dirty="0" smtClean="0"/>
              <a:t>60,000</a:t>
            </a:r>
            <a:endParaRPr lang="en-US" sz="2800" dirty="0" smtClean="0"/>
          </a:p>
          <a:p>
            <a:pPr lvl="1"/>
            <a:r>
              <a:rPr lang="en-US" dirty="0" smtClean="0"/>
              <a:t>Fuel and chemicals:   </a:t>
            </a:r>
            <a:r>
              <a:rPr lang="en-US" b="1" dirty="0" smtClean="0"/>
              <a:t>$50,000</a:t>
            </a:r>
          </a:p>
          <a:p>
            <a:pPr lvl="1"/>
            <a:r>
              <a:rPr lang="en-US" dirty="0" smtClean="0"/>
              <a:t>Labor:  </a:t>
            </a:r>
            <a:r>
              <a:rPr lang="en-US" b="1" dirty="0"/>
              <a:t> </a:t>
            </a:r>
            <a:r>
              <a:rPr lang="en-US" b="1" dirty="0" smtClean="0"/>
              <a:t>$15,000</a:t>
            </a:r>
            <a:endParaRPr lang="en-US" dirty="0" smtClean="0"/>
          </a:p>
          <a:p>
            <a:pPr lvl="1"/>
            <a:r>
              <a:rPr lang="en-US" sz="2800" dirty="0" smtClean="0"/>
              <a:t>Opportunity Cost Interest on operating capital</a:t>
            </a:r>
          </a:p>
          <a:p>
            <a:pPr lvl="2"/>
            <a:r>
              <a:rPr lang="en-US" dirty="0" smtClean="0"/>
              <a:t>Total variable costs = $125,000</a:t>
            </a:r>
          </a:p>
          <a:p>
            <a:pPr lvl="2"/>
            <a:r>
              <a:rPr lang="en-US" sz="2400" dirty="0" smtClean="0"/>
              <a:t>Money will be tied up for 6 months</a:t>
            </a:r>
          </a:p>
          <a:p>
            <a:pPr lvl="2"/>
            <a:r>
              <a:rPr lang="en-US" dirty="0" smtClean="0"/>
              <a:t>6% interest rate</a:t>
            </a:r>
            <a:endParaRPr lang="en-US" sz="2400" dirty="0" smtClean="0"/>
          </a:p>
        </p:txBody>
      </p:sp>
      <p:sp>
        <p:nvSpPr>
          <p:cNvPr id="4" name="Rectangle 3"/>
          <p:cNvSpPr/>
          <p:nvPr/>
        </p:nvSpPr>
        <p:spPr>
          <a:xfrm>
            <a:off x="5867400" y="4572000"/>
            <a:ext cx="31242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“Opportunity Cost” tab</a:t>
            </a:r>
            <a:endParaRPr lang="en-US" sz="2400" dirty="0">
              <a:solidFill>
                <a:schemeClr val="tx1"/>
              </a:solidFill>
            </a:endParaRPr>
          </a:p>
        </p:txBody>
      </p:sp>
    </p:spTree>
    <p:extLst>
      <p:ext uri="{BB962C8B-B14F-4D97-AF65-F5344CB8AC3E}">
        <p14:creationId xmlns:p14="http://schemas.microsoft.com/office/powerpoint/2010/main" val="810088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en-US" dirty="0"/>
              <a:t>4</a:t>
            </a:r>
            <a:r>
              <a:rPr lang="en-US" dirty="0" smtClean="0"/>
              <a:t>. </a:t>
            </a:r>
            <a:r>
              <a:rPr lang="en-US" dirty="0"/>
              <a:t>What New or Additional Costs Will Be </a:t>
            </a:r>
            <a:r>
              <a:rPr lang="en-US" dirty="0" smtClean="0"/>
              <a:t>Incurred?</a:t>
            </a:r>
          </a:p>
        </p:txBody>
      </p:sp>
      <p:sp>
        <p:nvSpPr>
          <p:cNvPr id="27651" name="Content Placeholder 2"/>
          <p:cNvSpPr>
            <a:spLocks noGrp="1"/>
          </p:cNvSpPr>
          <p:nvPr>
            <p:ph idx="1"/>
          </p:nvPr>
        </p:nvSpPr>
        <p:spPr>
          <a:xfrm>
            <a:off x="685800" y="1981200"/>
            <a:ext cx="8001000" cy="4572000"/>
          </a:xfrm>
        </p:spPr>
        <p:txBody>
          <a:bodyPr>
            <a:normAutofit lnSpcReduction="10000"/>
          </a:bodyPr>
          <a:lstStyle/>
          <a:p>
            <a:r>
              <a:rPr lang="en-US" sz="3200" dirty="0" smtClean="0"/>
              <a:t>Fixed costs</a:t>
            </a:r>
          </a:p>
          <a:p>
            <a:pPr lvl="1"/>
            <a:r>
              <a:rPr lang="en-US" dirty="0" smtClean="0"/>
              <a:t>Insurance:  </a:t>
            </a:r>
            <a:r>
              <a:rPr lang="en-US" b="1" dirty="0" smtClean="0"/>
              <a:t>$600</a:t>
            </a:r>
          </a:p>
          <a:p>
            <a:pPr lvl="1"/>
            <a:r>
              <a:rPr lang="en-US" dirty="0" smtClean="0"/>
              <a:t>Depreciation (straight line)</a:t>
            </a:r>
          </a:p>
          <a:p>
            <a:pPr lvl="1"/>
            <a:r>
              <a:rPr lang="en-US" dirty="0" smtClean="0"/>
              <a:t>Opp. Cost Interest (average value method)</a:t>
            </a:r>
            <a:r>
              <a:rPr lang="en-US" sz="2800" b="1" dirty="0" smtClean="0"/>
              <a:t/>
            </a:r>
            <a:br>
              <a:rPr lang="en-US" sz="2800" b="1" dirty="0" smtClean="0"/>
            </a:br>
            <a:endParaRPr lang="en-US" sz="2800" b="1" dirty="0" smtClean="0"/>
          </a:p>
          <a:p>
            <a:pPr lvl="1"/>
            <a:r>
              <a:rPr lang="en-US" dirty="0" smtClean="0"/>
              <a:t>Information</a:t>
            </a:r>
          </a:p>
          <a:p>
            <a:pPr lvl="2"/>
            <a:r>
              <a:rPr lang="en-US" dirty="0" smtClean="0"/>
              <a:t>Purchase price = $300,000</a:t>
            </a:r>
          </a:p>
          <a:p>
            <a:pPr lvl="2"/>
            <a:r>
              <a:rPr lang="en-US" dirty="0" smtClean="0"/>
              <a:t>Salvage value = $50,000</a:t>
            </a:r>
          </a:p>
          <a:p>
            <a:pPr lvl="2"/>
            <a:r>
              <a:rPr lang="en-US" dirty="0" smtClean="0"/>
              <a:t>Useful life = 15 years</a:t>
            </a:r>
          </a:p>
          <a:p>
            <a:pPr lvl="2"/>
            <a:r>
              <a:rPr lang="en-US" dirty="0" smtClean="0"/>
              <a:t>Interest rate = 6%</a:t>
            </a:r>
          </a:p>
          <a:p>
            <a:pPr lvl="2"/>
            <a:endParaRPr lang="en-US" sz="2400" dirty="0" smtClean="0"/>
          </a:p>
        </p:txBody>
      </p:sp>
      <p:sp>
        <p:nvSpPr>
          <p:cNvPr id="4" name="Rectangle 3"/>
          <p:cNvSpPr/>
          <p:nvPr/>
        </p:nvSpPr>
        <p:spPr>
          <a:xfrm>
            <a:off x="5715000" y="1905000"/>
            <a:ext cx="2819400" cy="1447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Use “Depreciation and Opportunity Cost” tab with the information below.</a:t>
            </a:r>
            <a:endParaRPr lang="en-US" sz="2400" dirty="0">
              <a:solidFill>
                <a:schemeClr val="tx1"/>
              </a:solidFill>
            </a:endParaRPr>
          </a:p>
        </p:txBody>
      </p:sp>
    </p:spTree>
    <p:extLst>
      <p:ext uri="{BB962C8B-B14F-4D97-AF65-F5344CB8AC3E}">
        <p14:creationId xmlns:p14="http://schemas.microsoft.com/office/powerpoint/2010/main" val="2137773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are you going to do?</a:t>
            </a:r>
            <a:endParaRPr lang="en-US" dirty="0"/>
          </a:p>
        </p:txBody>
      </p:sp>
      <p:sp>
        <p:nvSpPr>
          <p:cNvPr id="3" name="Content Placeholder 2"/>
          <p:cNvSpPr>
            <a:spLocks noGrp="1"/>
          </p:cNvSpPr>
          <p:nvPr>
            <p:ph idx="1"/>
          </p:nvPr>
        </p:nvSpPr>
        <p:spPr/>
        <p:txBody>
          <a:bodyPr/>
          <a:lstStyle/>
          <a:p>
            <a:r>
              <a:rPr lang="en-US" dirty="0" smtClean="0"/>
              <a:t>Partial Budget shows that profits will increase by $1,333 per year.  </a:t>
            </a:r>
          </a:p>
          <a:p>
            <a:r>
              <a:rPr lang="en-US" dirty="0" smtClean="0"/>
              <a:t>Is there anything else to consider before making this decision?</a:t>
            </a:r>
            <a:endParaRPr lang="en-US" dirty="0"/>
          </a:p>
        </p:txBody>
      </p:sp>
      <p:sp>
        <p:nvSpPr>
          <p:cNvPr id="4" name="TextBox 3"/>
          <p:cNvSpPr txBox="1"/>
          <p:nvPr/>
        </p:nvSpPr>
        <p:spPr>
          <a:xfrm>
            <a:off x="609600" y="4114800"/>
            <a:ext cx="8153400" cy="1569660"/>
          </a:xfrm>
          <a:prstGeom prst="rect">
            <a:avLst/>
          </a:prstGeom>
          <a:solidFill>
            <a:schemeClr val="bg1"/>
          </a:solidFill>
        </p:spPr>
        <p:txBody>
          <a:bodyPr wrap="square" rtlCol="0">
            <a:spAutoFit/>
          </a:bodyPr>
          <a:lstStyle/>
          <a:p>
            <a:pPr marL="342900" indent="-342900">
              <a:buAutoNum type="arabicPeriod"/>
            </a:pPr>
            <a:r>
              <a:rPr lang="en-US" sz="2400" dirty="0" smtClean="0"/>
              <a:t>Accuracy of the estimates</a:t>
            </a:r>
          </a:p>
          <a:p>
            <a:pPr marL="342900" indent="-342900">
              <a:buAutoNum type="arabicPeriod"/>
            </a:pPr>
            <a:r>
              <a:rPr lang="en-US" sz="2400" dirty="0" smtClean="0"/>
              <a:t>What is the risk?  Is a risk premium built into the estimates?</a:t>
            </a:r>
          </a:p>
          <a:p>
            <a:pPr marL="342900" indent="-342900">
              <a:buAutoNum type="arabicPeriod"/>
            </a:pPr>
            <a:r>
              <a:rPr lang="en-US" sz="2400" dirty="0" smtClean="0"/>
              <a:t>Other alternatives (corn, SB, wheat, pasture, renting it out, different type of irrigation system, etc.)</a:t>
            </a:r>
            <a:endParaRPr lang="en-US" sz="2400" dirty="0"/>
          </a:p>
        </p:txBody>
      </p:sp>
    </p:spTree>
    <p:extLst>
      <p:ext uri="{BB962C8B-B14F-4D97-AF65-F5344CB8AC3E}">
        <p14:creationId xmlns:p14="http://schemas.microsoft.com/office/powerpoint/2010/main" val="251272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Recovery Method</a:t>
            </a:r>
            <a:endParaRPr lang="en-US" dirty="0"/>
          </a:p>
        </p:txBody>
      </p:sp>
      <p:sp>
        <p:nvSpPr>
          <p:cNvPr id="3" name="Content Placeholder 2"/>
          <p:cNvSpPr>
            <a:spLocks noGrp="1"/>
          </p:cNvSpPr>
          <p:nvPr>
            <p:ph idx="1"/>
          </p:nvPr>
        </p:nvSpPr>
        <p:spPr/>
        <p:txBody>
          <a:bodyPr/>
          <a:lstStyle/>
          <a:p>
            <a:r>
              <a:rPr lang="en-US" dirty="0" smtClean="0"/>
              <a:t>The depreciation cost ($16,667) plus the opportunity cost of the irrigation system investment ($10,500) added up to $27,167.</a:t>
            </a:r>
          </a:p>
          <a:p>
            <a:r>
              <a:rPr lang="en-US" dirty="0" smtClean="0"/>
              <a:t>If the capital recovery method had been used then the value would have been $28,741.</a:t>
            </a:r>
          </a:p>
          <a:p>
            <a:r>
              <a:rPr lang="en-US" dirty="0" smtClean="0"/>
              <a:t>One is not better than the other, just two ways to arrive at a reasonable estimate.</a:t>
            </a:r>
            <a:endParaRPr lang="en-US" dirty="0"/>
          </a:p>
        </p:txBody>
      </p:sp>
    </p:spTree>
    <p:extLst>
      <p:ext uri="{BB962C8B-B14F-4D97-AF65-F5344CB8AC3E}">
        <p14:creationId xmlns:p14="http://schemas.microsoft.com/office/powerpoint/2010/main" val="2204049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Cost???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inclusion of opportunity costs converts a strictly accounting or financial analysis into an economic assessment that quantifies the value of resource use against other alternatives for those resources.  </a:t>
            </a:r>
            <a:br>
              <a:rPr lang="en-US" dirty="0" smtClean="0"/>
            </a:br>
            <a:endParaRPr lang="en-US" dirty="0" smtClean="0"/>
          </a:p>
          <a:p>
            <a:pPr lvl="1"/>
            <a:r>
              <a:rPr lang="en-US" dirty="0" smtClean="0"/>
              <a:t>A negative result means that your money, your labor, etc. could get a greater return for you if employed in the alternative.  </a:t>
            </a:r>
          </a:p>
          <a:p>
            <a:pPr lvl="1"/>
            <a:r>
              <a:rPr lang="en-US" dirty="0" smtClean="0"/>
              <a:t>In this case, the $300,000 used to purchase the irrigation system could have been put into an alternative investment and earned $10,500 on average.  </a:t>
            </a:r>
          </a:p>
          <a:p>
            <a:pPr lvl="1"/>
            <a:r>
              <a:rPr lang="en-US" dirty="0" smtClean="0"/>
              <a:t>So, hopefully the use of that money for an irrigation system will at least return $10,500 or else the money would have been better spent elsewhere.</a:t>
            </a:r>
            <a:endParaRPr lang="en-US" dirty="0"/>
          </a:p>
        </p:txBody>
      </p:sp>
    </p:spTree>
    <p:extLst>
      <p:ext uri="{BB962C8B-B14F-4D97-AF65-F5344CB8AC3E}">
        <p14:creationId xmlns:p14="http://schemas.microsoft.com/office/powerpoint/2010/main" val="3312469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Costs???</a:t>
            </a:r>
            <a:endParaRPr lang="en-US" dirty="0"/>
          </a:p>
        </p:txBody>
      </p:sp>
      <p:sp>
        <p:nvSpPr>
          <p:cNvPr id="3" name="Content Placeholder 2"/>
          <p:cNvSpPr>
            <a:spLocks noGrp="1"/>
          </p:cNvSpPr>
          <p:nvPr>
            <p:ph idx="1"/>
          </p:nvPr>
        </p:nvSpPr>
        <p:spPr/>
        <p:txBody>
          <a:bodyPr>
            <a:normAutofit/>
          </a:bodyPr>
          <a:lstStyle/>
          <a:p>
            <a:r>
              <a:rPr lang="en-US" dirty="0" smtClean="0"/>
              <a:t>But, opportunity cost is not real money so why should I include it?</a:t>
            </a:r>
          </a:p>
          <a:p>
            <a:pPr lvl="1"/>
            <a:r>
              <a:rPr lang="en-US" dirty="0" err="1" smtClean="0"/>
              <a:t>Ahh</a:t>
            </a:r>
            <a:r>
              <a:rPr lang="en-US" dirty="0" smtClean="0"/>
              <a:t>, but it is real money!  It is real money that is not in your pocket because you decided to invest in an irrigation system and not the alternative.  That’s real money that is not in your pocket!</a:t>
            </a:r>
            <a:br>
              <a:rPr lang="en-US" dirty="0" smtClean="0"/>
            </a:br>
            <a:endParaRPr lang="en-US" dirty="0" smtClean="0"/>
          </a:p>
        </p:txBody>
      </p:sp>
    </p:spTree>
    <p:extLst>
      <p:ext uri="{BB962C8B-B14F-4D97-AF65-F5344CB8AC3E}">
        <p14:creationId xmlns:p14="http://schemas.microsoft.com/office/powerpoint/2010/main" val="2280682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Opportunity Costs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I’m not going to do the alternative!  I’m investing in an irrigation system and that’s final!</a:t>
            </a:r>
          </a:p>
          <a:p>
            <a:pPr lvl="1"/>
            <a:r>
              <a:rPr lang="en-US" dirty="0" smtClean="0"/>
              <a:t>An argument can be made that if you truly are not considering any alternative then the opportunity cost is zero.  </a:t>
            </a:r>
          </a:p>
          <a:p>
            <a:pPr lvl="1"/>
            <a:r>
              <a:rPr lang="en-US" dirty="0" smtClean="0"/>
              <a:t>Whether this is the reasoning or if you just want to evaluate an accounting/financial budget (that does not include opportunity cost) then set opportunity costs to zero.</a:t>
            </a:r>
          </a:p>
          <a:p>
            <a:pPr lvl="1"/>
            <a:r>
              <a:rPr lang="en-US" dirty="0" smtClean="0"/>
              <a:t>In this case the final value would then be $11,833.</a:t>
            </a:r>
          </a:p>
          <a:p>
            <a:pPr lvl="2"/>
            <a:r>
              <a:rPr lang="en-US" dirty="0" smtClean="0"/>
              <a:t>Note, in this case the opportunity costs on borrowed capital is a proxy for the actual interest costs so still must be included.</a:t>
            </a:r>
            <a:endParaRPr lang="en-US" dirty="0"/>
          </a:p>
        </p:txBody>
      </p:sp>
    </p:spTree>
    <p:extLst>
      <p:ext uri="{BB962C8B-B14F-4D97-AF65-F5344CB8AC3E}">
        <p14:creationId xmlns:p14="http://schemas.microsoft.com/office/powerpoint/2010/main" val="192291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What if I Just Want To Know The Impact on Cash Flow for This Year Only???</a:t>
            </a:r>
            <a:endParaRPr lang="en-US" sz="3600" dirty="0"/>
          </a:p>
        </p:txBody>
      </p:sp>
      <p:sp>
        <p:nvSpPr>
          <p:cNvPr id="3" name="Content Placeholder 2"/>
          <p:cNvSpPr>
            <a:spLocks noGrp="1"/>
          </p:cNvSpPr>
          <p:nvPr>
            <p:ph idx="1"/>
          </p:nvPr>
        </p:nvSpPr>
        <p:spPr>
          <a:xfrm>
            <a:off x="457200" y="1828800"/>
            <a:ext cx="8229600" cy="4525963"/>
          </a:xfrm>
        </p:spPr>
        <p:txBody>
          <a:bodyPr>
            <a:normAutofit lnSpcReduction="10000"/>
          </a:bodyPr>
          <a:lstStyle/>
          <a:p>
            <a:r>
              <a:rPr lang="en-US" dirty="0" smtClean="0"/>
              <a:t>Ask the same questions, but only include </a:t>
            </a:r>
            <a:r>
              <a:rPr lang="en-US" b="1" u="sng" dirty="0" smtClean="0"/>
              <a:t>cash</a:t>
            </a:r>
            <a:r>
              <a:rPr lang="en-US" dirty="0" smtClean="0"/>
              <a:t> inflows and outflows for the next year.  </a:t>
            </a:r>
          </a:p>
          <a:p>
            <a:pPr lvl="1"/>
            <a:r>
              <a:rPr lang="en-US" dirty="0" smtClean="0"/>
              <a:t>Depreciation, opportunity costs, payables, or receivables would not be included.</a:t>
            </a:r>
            <a:br>
              <a:rPr lang="en-US" dirty="0" smtClean="0"/>
            </a:br>
            <a:endParaRPr lang="en-US" dirty="0" smtClean="0"/>
          </a:p>
          <a:p>
            <a:r>
              <a:rPr lang="en-US" dirty="0" smtClean="0"/>
              <a:t>But remember, you are no longer analyzing profitability or the best use of resources, just short-term cash flow.  </a:t>
            </a:r>
          </a:p>
          <a:p>
            <a:pPr lvl="1"/>
            <a:r>
              <a:rPr lang="en-US" dirty="0" smtClean="0"/>
              <a:t>That is not a wrong thing to do, just don’t strive for cash flow and think it is profitability!</a:t>
            </a:r>
            <a:endParaRPr lang="en-US" dirty="0"/>
          </a:p>
        </p:txBody>
      </p:sp>
    </p:spTree>
    <p:extLst>
      <p:ext uri="{BB962C8B-B14F-4D97-AF65-F5344CB8AC3E}">
        <p14:creationId xmlns:p14="http://schemas.microsoft.com/office/powerpoint/2010/main" val="1122774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What</a:t>
            </a:r>
            <a:r>
              <a:rPr lang="en-US" b="1" dirty="0" smtClean="0"/>
              <a:t> is a Partial Budget</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A means to evaluate the expected impact on profit from relatively small changes (partial changes) in an operation compared to the current status.  Including:</a:t>
            </a:r>
            <a:br>
              <a:rPr lang="en-US" dirty="0" smtClean="0"/>
            </a:br>
            <a:endParaRPr lang="en-US" dirty="0" smtClean="0"/>
          </a:p>
          <a:p>
            <a:pPr lvl="1"/>
            <a:r>
              <a:rPr lang="en-US" dirty="0" smtClean="0"/>
              <a:t>Changes in input mix (amount, type, quality, etc.)</a:t>
            </a:r>
          </a:p>
          <a:p>
            <a:pPr lvl="2"/>
            <a:r>
              <a:rPr lang="en-US" dirty="0" smtClean="0"/>
              <a:t>That get more output</a:t>
            </a:r>
          </a:p>
          <a:p>
            <a:pPr lvl="2"/>
            <a:r>
              <a:rPr lang="en-US" dirty="0" smtClean="0"/>
              <a:t>Same output, but at a less cost for inputs</a:t>
            </a:r>
          </a:p>
          <a:p>
            <a:pPr lvl="2"/>
            <a:r>
              <a:rPr lang="en-US" dirty="0" smtClean="0"/>
              <a:t>New technology</a:t>
            </a:r>
          </a:p>
          <a:p>
            <a:pPr lvl="2"/>
            <a:r>
              <a:rPr lang="en-US" dirty="0" smtClean="0"/>
              <a:t>Own versus lease</a:t>
            </a:r>
          </a:p>
          <a:p>
            <a:pPr lvl="1"/>
            <a:r>
              <a:rPr lang="en-US" dirty="0" smtClean="0"/>
              <a:t>Changes in production mix </a:t>
            </a:r>
          </a:p>
          <a:p>
            <a:pPr lvl="1"/>
            <a:r>
              <a:rPr lang="en-US" dirty="0" smtClean="0"/>
              <a:t>Changes in size of enterprises</a:t>
            </a:r>
          </a:p>
          <a:p>
            <a:pPr lvl="1"/>
            <a:r>
              <a:rPr lang="en-US" dirty="0" smtClean="0"/>
              <a:t>And much more</a:t>
            </a:r>
            <a:endParaRPr lang="en-US" dirty="0"/>
          </a:p>
        </p:txBody>
      </p:sp>
    </p:spTree>
    <p:extLst>
      <p:ext uri="{BB962C8B-B14F-4D97-AF65-F5344CB8AC3E}">
        <p14:creationId xmlns:p14="http://schemas.microsoft.com/office/powerpoint/2010/main" val="202197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Questions  ?</a:t>
            </a:r>
            <a:endParaRPr lang="en-US" dirty="0"/>
          </a:p>
        </p:txBody>
      </p:sp>
      <p:pic>
        <p:nvPicPr>
          <p:cNvPr id="1027" name="Picture 3" descr="C:\Users\bernhark\AppData\Local\Microsoft\Windows\Temporary Internet Files\Content.IE5\TJK3YLWM\MC9000786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1600200"/>
            <a:ext cx="2209800" cy="4753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166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Why</a:t>
            </a:r>
            <a:r>
              <a:rPr lang="en-US" b="1" dirty="0" smtClean="0"/>
              <a:t> a Partial Budget</a:t>
            </a:r>
            <a:endParaRPr lang="en-US" b="1" dirty="0"/>
          </a:p>
        </p:txBody>
      </p:sp>
      <p:sp>
        <p:nvSpPr>
          <p:cNvPr id="3" name="Content Placeholder 2"/>
          <p:cNvSpPr>
            <a:spLocks noGrp="1"/>
          </p:cNvSpPr>
          <p:nvPr>
            <p:ph idx="1"/>
          </p:nvPr>
        </p:nvSpPr>
        <p:spPr/>
        <p:txBody>
          <a:bodyPr>
            <a:normAutofit/>
          </a:bodyPr>
          <a:lstStyle/>
          <a:p>
            <a:r>
              <a:rPr lang="en-US" dirty="0" smtClean="0"/>
              <a:t>Like other types of budgeting it forces the planning function of management.  And:</a:t>
            </a:r>
            <a:br>
              <a:rPr lang="en-US" dirty="0" smtClean="0"/>
            </a:br>
            <a:endParaRPr lang="en-US" dirty="0" smtClean="0"/>
          </a:p>
          <a:p>
            <a:pPr lvl="1"/>
            <a:r>
              <a:rPr lang="en-US" dirty="0" smtClean="0"/>
              <a:t>It is fairly </a:t>
            </a:r>
            <a:r>
              <a:rPr lang="en-US" dirty="0"/>
              <a:t>e</a:t>
            </a:r>
            <a:r>
              <a:rPr lang="en-US" dirty="0" smtClean="0"/>
              <a:t>asy and straight </a:t>
            </a:r>
            <a:r>
              <a:rPr lang="en-US" dirty="0"/>
              <a:t>f</a:t>
            </a:r>
            <a:r>
              <a:rPr lang="en-US" dirty="0" smtClean="0"/>
              <a:t>orward to do!</a:t>
            </a:r>
            <a:br>
              <a:rPr lang="en-US" dirty="0" smtClean="0"/>
            </a:br>
            <a:endParaRPr lang="en-US" dirty="0" smtClean="0"/>
          </a:p>
          <a:p>
            <a:pPr lvl="1"/>
            <a:r>
              <a:rPr lang="en-US" dirty="0" smtClean="0"/>
              <a:t>Yet it provides a process for thinking through the financial implication of operational changes</a:t>
            </a:r>
          </a:p>
          <a:p>
            <a:pPr lvl="1"/>
            <a:endParaRPr lang="en-US" dirty="0"/>
          </a:p>
        </p:txBody>
      </p:sp>
    </p:spTree>
    <p:extLst>
      <p:ext uri="{BB962C8B-B14F-4D97-AF65-F5344CB8AC3E}">
        <p14:creationId xmlns:p14="http://schemas.microsoft.com/office/powerpoint/2010/main" val="3900357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How</a:t>
            </a:r>
            <a:r>
              <a:rPr lang="en-US" b="1" dirty="0" smtClean="0"/>
              <a:t> to do a Partial Budget</a:t>
            </a:r>
            <a:endParaRPr lang="en-US" b="1" dirty="0"/>
          </a:p>
        </p:txBody>
      </p:sp>
      <p:sp>
        <p:nvSpPr>
          <p:cNvPr id="3" name="Content Placeholder 2"/>
          <p:cNvSpPr>
            <a:spLocks noGrp="1"/>
          </p:cNvSpPr>
          <p:nvPr>
            <p:ph idx="1"/>
          </p:nvPr>
        </p:nvSpPr>
        <p:spPr/>
        <p:txBody>
          <a:bodyPr>
            <a:normAutofit lnSpcReduction="10000"/>
          </a:bodyPr>
          <a:lstStyle/>
          <a:p>
            <a:r>
              <a:rPr lang="en-US" dirty="0" smtClean="0"/>
              <a:t>For any alternative, identify all changes associated with:</a:t>
            </a:r>
          </a:p>
          <a:p>
            <a:pPr lvl="1"/>
            <a:r>
              <a:rPr lang="en-US" dirty="0" smtClean="0"/>
              <a:t>Increases in profits from:</a:t>
            </a:r>
          </a:p>
          <a:p>
            <a:pPr lvl="2"/>
            <a:r>
              <a:rPr lang="en-US" dirty="0" smtClean="0"/>
              <a:t>Eliminated or reduced costs</a:t>
            </a:r>
          </a:p>
          <a:p>
            <a:pPr lvl="2"/>
            <a:r>
              <a:rPr lang="en-US" dirty="0" smtClean="0"/>
              <a:t>Additional revenue</a:t>
            </a:r>
          </a:p>
          <a:p>
            <a:pPr lvl="1"/>
            <a:r>
              <a:rPr lang="en-US" dirty="0" smtClean="0"/>
              <a:t>Decreases in profits from</a:t>
            </a:r>
          </a:p>
          <a:p>
            <a:pPr lvl="2"/>
            <a:r>
              <a:rPr lang="en-US" dirty="0" smtClean="0"/>
              <a:t>Eliminated or reduced revenues</a:t>
            </a:r>
          </a:p>
          <a:p>
            <a:pPr lvl="2"/>
            <a:r>
              <a:rPr lang="en-US" dirty="0" smtClean="0"/>
              <a:t>Additional costs</a:t>
            </a:r>
            <a:br>
              <a:rPr lang="en-US" dirty="0" smtClean="0"/>
            </a:br>
            <a:endParaRPr lang="en-US" dirty="0" smtClean="0"/>
          </a:p>
          <a:p>
            <a:r>
              <a:rPr lang="en-US" dirty="0" smtClean="0"/>
              <a:t>Gives net change on profitability </a:t>
            </a:r>
          </a:p>
          <a:p>
            <a:pPr lvl="1"/>
            <a:endParaRPr lang="en-US" dirty="0"/>
          </a:p>
        </p:txBody>
      </p:sp>
    </p:spTree>
    <p:extLst>
      <p:ext uri="{BB962C8B-B14F-4D97-AF65-F5344CB8AC3E}">
        <p14:creationId xmlns:p14="http://schemas.microsoft.com/office/powerpoint/2010/main" val="1444236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ctrTitle"/>
          </p:nvPr>
        </p:nvSpPr>
        <p:spPr/>
        <p:txBody>
          <a:bodyPr>
            <a:normAutofit fontScale="90000"/>
          </a:bodyPr>
          <a:lstStyle/>
          <a:p>
            <a:pPr eaLnBrk="1" hangingPunct="1"/>
            <a:r>
              <a:rPr lang="en-US" sz="7200" b="1" i="1" dirty="0" smtClean="0">
                <a:solidFill>
                  <a:srgbClr val="C00000"/>
                </a:solidFill>
                <a:effectLst>
                  <a:outerShdw blurRad="38100" dist="38100" dir="2700000" algn="tl">
                    <a:srgbClr val="000000">
                      <a:alpha val="43137"/>
                    </a:srgbClr>
                  </a:outerShdw>
                </a:effectLst>
              </a:rPr>
              <a:t>Partial Budgeting Process</a:t>
            </a:r>
          </a:p>
        </p:txBody>
      </p:sp>
      <p:sp>
        <p:nvSpPr>
          <p:cNvPr id="5" name="Subtitle 4"/>
          <p:cNvSpPr>
            <a:spLocks noGrp="1"/>
          </p:cNvSpPr>
          <p:nvPr>
            <p:ph type="subTitle" idx="1"/>
          </p:nvPr>
        </p:nvSpPr>
        <p:spPr>
          <a:ln>
            <a:solidFill>
              <a:srgbClr val="FFCC00"/>
            </a:solidFill>
            <a:miter lim="800000"/>
            <a:headEnd/>
            <a:tailEnd/>
          </a:ln>
        </p:spPr>
        <p:txBody>
          <a:bodyPr anchor="ctr" anchorCtr="1">
            <a:normAutofit/>
          </a:bodyPr>
          <a:lstStyle/>
          <a:p>
            <a:pPr eaLnBrk="1" hangingPunct="1"/>
            <a:r>
              <a:rPr lang="en-US" sz="6000" b="1" i="1" dirty="0" smtClean="0">
                <a:solidFill>
                  <a:schemeClr val="tx1">
                    <a:lumMod val="60000"/>
                    <a:lumOff val="40000"/>
                  </a:schemeClr>
                </a:solidFill>
                <a:effectLst>
                  <a:outerShdw blurRad="38100" dist="38100" dir="2700000" algn="tl">
                    <a:srgbClr val="000000">
                      <a:alpha val="43137"/>
                    </a:srgbClr>
                  </a:outerShdw>
                </a:effectLst>
              </a:rPr>
              <a:t>Ask Four Questions</a:t>
            </a:r>
          </a:p>
        </p:txBody>
      </p:sp>
    </p:spTree>
    <p:extLst>
      <p:ext uri="{BB962C8B-B14F-4D97-AF65-F5344CB8AC3E}">
        <p14:creationId xmlns:p14="http://schemas.microsoft.com/office/powerpoint/2010/main" val="3791231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smtClean="0"/>
              <a:t>Process:  Ask Four Questions</a:t>
            </a:r>
          </a:p>
        </p:txBody>
      </p:sp>
      <p:sp>
        <p:nvSpPr>
          <p:cNvPr id="27651" name="Content Placeholder 2"/>
          <p:cNvSpPr>
            <a:spLocks noGrp="1"/>
          </p:cNvSpPr>
          <p:nvPr>
            <p:ph idx="1"/>
          </p:nvPr>
        </p:nvSpPr>
        <p:spPr>
          <a:xfrm>
            <a:off x="685800" y="1981200"/>
            <a:ext cx="8001000" cy="4572000"/>
          </a:xfrm>
        </p:spPr>
        <p:txBody>
          <a:bodyPr>
            <a:normAutofit/>
          </a:bodyPr>
          <a:lstStyle/>
          <a:p>
            <a:r>
              <a:rPr lang="en-US" b="1" u="sng" dirty="0" smtClean="0"/>
              <a:t>What increases </a:t>
            </a:r>
            <a:r>
              <a:rPr lang="en-US" b="1" u="sng" dirty="0"/>
              <a:t>in profits </a:t>
            </a:r>
            <a:r>
              <a:rPr lang="en-US" b="1" u="sng" dirty="0" smtClean="0"/>
              <a:t>will result from</a:t>
            </a:r>
            <a:r>
              <a:rPr lang="en-US" b="1" u="sng" dirty="0"/>
              <a:t>:</a:t>
            </a:r>
          </a:p>
          <a:p>
            <a:pPr marL="1371600" lvl="2" indent="-457200">
              <a:buFont typeface="+mj-lt"/>
              <a:buAutoNum type="arabicPeriod"/>
            </a:pPr>
            <a:r>
              <a:rPr lang="en-US" sz="3200" dirty="0" smtClean="0"/>
              <a:t>Eliminated or reduced costs</a:t>
            </a:r>
          </a:p>
          <a:p>
            <a:pPr marL="1371600" lvl="2" indent="-457200">
              <a:buFont typeface="+mj-lt"/>
              <a:buAutoNum type="arabicPeriod"/>
            </a:pPr>
            <a:r>
              <a:rPr lang="en-US" sz="3200" dirty="0" smtClean="0"/>
              <a:t>Additional revenues</a:t>
            </a:r>
          </a:p>
          <a:p>
            <a:pPr marL="914400" lvl="2" indent="0">
              <a:buNone/>
            </a:pPr>
            <a:endParaRPr lang="en-US" sz="2800" dirty="0"/>
          </a:p>
          <a:p>
            <a:r>
              <a:rPr lang="en-US" b="1" u="sng" dirty="0" smtClean="0"/>
              <a:t>What decreases </a:t>
            </a:r>
            <a:r>
              <a:rPr lang="en-US" b="1" u="sng" dirty="0"/>
              <a:t>in profits </a:t>
            </a:r>
            <a:r>
              <a:rPr lang="en-US" b="1" u="sng" dirty="0" smtClean="0"/>
              <a:t>will result from:</a:t>
            </a:r>
            <a:endParaRPr lang="en-US" b="1" u="sng" dirty="0"/>
          </a:p>
          <a:p>
            <a:pPr marL="1371600" lvl="2" indent="-457200">
              <a:buFont typeface="+mj-lt"/>
              <a:buAutoNum type="arabicPeriod" startAt="3"/>
            </a:pPr>
            <a:r>
              <a:rPr lang="en-US" sz="3200" dirty="0" smtClean="0"/>
              <a:t>Eliminated or reduced revenues</a:t>
            </a:r>
          </a:p>
          <a:p>
            <a:pPr marL="1371600" lvl="2" indent="-457200">
              <a:buFont typeface="+mj-lt"/>
              <a:buAutoNum type="arabicPeriod" startAt="3"/>
            </a:pPr>
            <a:r>
              <a:rPr lang="en-US" sz="3200" dirty="0" smtClean="0"/>
              <a:t>Additional costs</a:t>
            </a:r>
          </a:p>
        </p:txBody>
      </p:sp>
    </p:spTree>
    <p:extLst>
      <p:ext uri="{BB962C8B-B14F-4D97-AF65-F5344CB8AC3E}">
        <p14:creationId xmlns:p14="http://schemas.microsoft.com/office/powerpoint/2010/main" val="96872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ctrTitle"/>
          </p:nvPr>
        </p:nvSpPr>
        <p:spPr>
          <a:xfrm>
            <a:off x="685800" y="990600"/>
            <a:ext cx="7772400" cy="1470025"/>
          </a:xfrm>
        </p:spPr>
        <p:txBody>
          <a:bodyPr>
            <a:normAutofit/>
          </a:bodyPr>
          <a:lstStyle/>
          <a:p>
            <a:pPr eaLnBrk="1" hangingPunct="1"/>
            <a:r>
              <a:rPr lang="en-US" sz="6000" u="sng" dirty="0" smtClean="0"/>
              <a:t>Let’s Practice</a:t>
            </a:r>
          </a:p>
        </p:txBody>
      </p:sp>
      <p:sp>
        <p:nvSpPr>
          <p:cNvPr id="2" name="TextBox 1"/>
          <p:cNvSpPr txBox="1"/>
          <p:nvPr/>
        </p:nvSpPr>
        <p:spPr>
          <a:xfrm>
            <a:off x="1981200" y="3124200"/>
            <a:ext cx="5334000" cy="369332"/>
          </a:xfrm>
          <a:prstGeom prst="rect">
            <a:avLst/>
          </a:prstGeom>
          <a:solidFill>
            <a:srgbClr val="FFFF00"/>
          </a:solidFill>
        </p:spPr>
        <p:txBody>
          <a:bodyPr wrap="square" rtlCol="0">
            <a:spAutoFit/>
          </a:bodyPr>
          <a:lstStyle/>
          <a:p>
            <a:pPr algn="ctr"/>
            <a:r>
              <a:rPr lang="en-US" dirty="0" smtClean="0"/>
              <a:t>Use “Partial Budget Case Study” spreadsheet</a:t>
            </a:r>
            <a:endParaRPr lang="en-US" dirty="0"/>
          </a:p>
        </p:txBody>
      </p:sp>
    </p:spTree>
    <p:extLst>
      <p:ext uri="{BB962C8B-B14F-4D97-AF65-F5344CB8AC3E}">
        <p14:creationId xmlns:p14="http://schemas.microsoft.com/office/powerpoint/2010/main" val="3994130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smtClean="0"/>
              <a:t>Partial Budget Case Study</a:t>
            </a:r>
            <a:endParaRPr lang="en-US" b="1" dirty="0"/>
          </a:p>
        </p:txBody>
      </p:sp>
      <p:sp>
        <p:nvSpPr>
          <p:cNvPr id="4" name="Content Placeholder 3"/>
          <p:cNvSpPr>
            <a:spLocks noGrp="1"/>
          </p:cNvSpPr>
          <p:nvPr>
            <p:ph idx="1"/>
          </p:nvPr>
        </p:nvSpPr>
        <p:spPr/>
        <p:txBody>
          <a:bodyPr>
            <a:normAutofit lnSpcReduction="10000"/>
          </a:bodyPr>
          <a:lstStyle/>
          <a:p>
            <a:r>
              <a:rPr lang="en-US" dirty="0" smtClean="0">
                <a:solidFill>
                  <a:schemeClr val="tx1">
                    <a:lumMod val="75000"/>
                  </a:schemeClr>
                </a:solidFill>
              </a:rPr>
              <a:t>Producer is thinking about converting his 500 acres of dryland cotton production to irrigation.</a:t>
            </a:r>
          </a:p>
          <a:p>
            <a:r>
              <a:rPr lang="en-US" dirty="0" smtClean="0">
                <a:solidFill>
                  <a:schemeClr val="tx1">
                    <a:lumMod val="75000"/>
                  </a:schemeClr>
                </a:solidFill>
              </a:rPr>
              <a:t>Is this a good idea?</a:t>
            </a:r>
          </a:p>
          <a:p>
            <a:r>
              <a:rPr lang="en-US" dirty="0" smtClean="0">
                <a:solidFill>
                  <a:schemeClr val="tx1">
                    <a:lumMod val="75000"/>
                  </a:schemeClr>
                </a:solidFill>
              </a:rPr>
              <a:t>Is it a profitable idea?</a:t>
            </a:r>
          </a:p>
          <a:p>
            <a:r>
              <a:rPr lang="en-US" dirty="0" smtClean="0">
                <a:solidFill>
                  <a:schemeClr val="tx1">
                    <a:lumMod val="75000"/>
                  </a:schemeClr>
                </a:solidFill>
              </a:rPr>
              <a:t>What increases and decreases in profit will this change cause?</a:t>
            </a:r>
            <a:br>
              <a:rPr lang="en-US" dirty="0" smtClean="0">
                <a:solidFill>
                  <a:schemeClr val="tx1">
                    <a:lumMod val="75000"/>
                  </a:schemeClr>
                </a:solidFill>
              </a:rPr>
            </a:br>
            <a:endParaRPr lang="en-US" dirty="0" smtClean="0">
              <a:solidFill>
                <a:schemeClr val="tx1">
                  <a:lumMod val="75000"/>
                </a:schemeClr>
              </a:solidFill>
            </a:endParaRPr>
          </a:p>
          <a:p>
            <a:pPr lvl="3"/>
            <a:r>
              <a:rPr lang="en-US" dirty="0" smtClean="0">
                <a:solidFill>
                  <a:schemeClr val="tx1">
                    <a:lumMod val="75000"/>
                  </a:schemeClr>
                </a:solidFill>
              </a:rPr>
              <a:t>Taken from “Kay, Edwards, and Duffy, </a:t>
            </a:r>
            <a:r>
              <a:rPr lang="en-US" u="sng" dirty="0" smtClean="0">
                <a:solidFill>
                  <a:schemeClr val="tx1">
                    <a:lumMod val="75000"/>
                  </a:schemeClr>
                </a:solidFill>
              </a:rPr>
              <a:t>Farm Management.</a:t>
            </a:r>
            <a:r>
              <a:rPr lang="en-US" dirty="0" smtClean="0">
                <a:solidFill>
                  <a:schemeClr val="tx1">
                    <a:lumMod val="75000"/>
                  </a:schemeClr>
                </a:solidFill>
              </a:rPr>
              <a:t>  7</a:t>
            </a:r>
            <a:r>
              <a:rPr lang="en-US" baseline="30000" dirty="0" smtClean="0">
                <a:solidFill>
                  <a:schemeClr val="tx1">
                    <a:lumMod val="75000"/>
                  </a:schemeClr>
                </a:solidFill>
              </a:rPr>
              <a:t>th</a:t>
            </a:r>
            <a:r>
              <a:rPr lang="en-US" dirty="0" smtClean="0">
                <a:solidFill>
                  <a:schemeClr val="tx1">
                    <a:lumMod val="75000"/>
                  </a:schemeClr>
                </a:solidFill>
              </a:rPr>
              <a:t> ed. Ch. 12</a:t>
            </a:r>
            <a:endParaRPr lang="en-US" dirty="0">
              <a:solidFill>
                <a:schemeClr val="tx1">
                  <a:lumMod val="75000"/>
                </a:schemeClr>
              </a:solidFill>
            </a:endParaRPr>
          </a:p>
        </p:txBody>
      </p:sp>
    </p:spTree>
    <p:extLst>
      <p:ext uri="{BB962C8B-B14F-4D97-AF65-F5344CB8AC3E}">
        <p14:creationId xmlns:p14="http://schemas.microsoft.com/office/powerpoint/2010/main" val="2543627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57800" y="4642685"/>
            <a:ext cx="3124200" cy="4572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Title 1"/>
          <p:cNvSpPr>
            <a:spLocks noGrp="1"/>
          </p:cNvSpPr>
          <p:nvPr>
            <p:ph type="title"/>
          </p:nvPr>
        </p:nvSpPr>
        <p:spPr/>
        <p:txBody>
          <a:bodyPr>
            <a:normAutofit fontScale="90000"/>
          </a:bodyPr>
          <a:lstStyle/>
          <a:p>
            <a:pPr eaLnBrk="1" hangingPunct="1"/>
            <a:r>
              <a:rPr lang="en-US" dirty="0" smtClean="0"/>
              <a:t>1. What Current Costs Will Be Reduced or Eliminated?</a:t>
            </a:r>
          </a:p>
        </p:txBody>
      </p:sp>
      <p:sp>
        <p:nvSpPr>
          <p:cNvPr id="27651" name="Content Placeholder 2"/>
          <p:cNvSpPr>
            <a:spLocks noGrp="1"/>
          </p:cNvSpPr>
          <p:nvPr>
            <p:ph idx="1"/>
          </p:nvPr>
        </p:nvSpPr>
        <p:spPr>
          <a:xfrm>
            <a:off x="685800" y="1981200"/>
            <a:ext cx="8001000" cy="4572000"/>
          </a:xfrm>
        </p:spPr>
        <p:txBody>
          <a:bodyPr>
            <a:normAutofit/>
          </a:bodyPr>
          <a:lstStyle/>
          <a:p>
            <a:r>
              <a:rPr lang="en-US" sz="3200" dirty="0" smtClean="0"/>
              <a:t>Dryland Variable Costs of production that will be eliminated include:</a:t>
            </a:r>
          </a:p>
          <a:p>
            <a:pPr lvl="1"/>
            <a:r>
              <a:rPr lang="en-US" sz="2800" dirty="0" smtClean="0"/>
              <a:t>Fertilizer: </a:t>
            </a:r>
            <a:r>
              <a:rPr lang="en-US" sz="2800" b="1" dirty="0" smtClean="0">
                <a:effectLst>
                  <a:outerShdw blurRad="38100" dist="38100" dir="2700000" algn="tl">
                    <a:srgbClr val="000000">
                      <a:alpha val="43137"/>
                    </a:srgbClr>
                  </a:outerShdw>
                </a:effectLst>
              </a:rPr>
              <a:t>$50,000</a:t>
            </a:r>
            <a:endParaRPr lang="en-US" sz="2800" dirty="0" smtClean="0"/>
          </a:p>
          <a:p>
            <a:pPr lvl="1"/>
            <a:r>
              <a:rPr lang="en-US" dirty="0" smtClean="0"/>
              <a:t>Fuel and chemicals:  </a:t>
            </a:r>
            <a:r>
              <a:rPr lang="en-US" b="1" dirty="0" smtClean="0">
                <a:effectLst>
                  <a:outerShdw blurRad="38100" dist="38100" dir="2700000" algn="tl">
                    <a:srgbClr val="000000">
                      <a:alpha val="43137"/>
                    </a:srgbClr>
                  </a:outerShdw>
                </a:effectLst>
              </a:rPr>
              <a:t>$35,000</a:t>
            </a:r>
            <a:endParaRPr lang="en-US" dirty="0" smtClean="0"/>
          </a:p>
          <a:p>
            <a:pPr lvl="1"/>
            <a:r>
              <a:rPr lang="en-US" sz="2800" dirty="0" smtClean="0"/>
              <a:t>Labor:  </a:t>
            </a:r>
            <a:r>
              <a:rPr lang="en-US" sz="2800" b="1" dirty="0" smtClean="0">
                <a:effectLst>
                  <a:outerShdw blurRad="38100" dist="38100" dir="2700000" algn="tl">
                    <a:srgbClr val="000000">
                      <a:alpha val="43137"/>
                    </a:srgbClr>
                  </a:outerShdw>
                </a:effectLst>
              </a:rPr>
              <a:t>10,000</a:t>
            </a:r>
            <a:endParaRPr lang="en-US" sz="2800" dirty="0" smtClean="0"/>
          </a:p>
          <a:p>
            <a:pPr lvl="1"/>
            <a:r>
              <a:rPr lang="en-US" dirty="0" smtClean="0"/>
              <a:t>Interest on variable costs: </a:t>
            </a:r>
            <a:r>
              <a:rPr lang="en-US" sz="2400" dirty="0" smtClean="0"/>
              <a:t>(“Opportunity Cost” tab)</a:t>
            </a:r>
          </a:p>
          <a:p>
            <a:pPr lvl="2"/>
            <a:r>
              <a:rPr lang="en-US" sz="2400" dirty="0" smtClean="0"/>
              <a:t>$95,000 of variable costs</a:t>
            </a:r>
          </a:p>
          <a:p>
            <a:pPr lvl="2"/>
            <a:r>
              <a:rPr lang="en-US" dirty="0" smtClean="0"/>
              <a:t>Money tied up for 6 months</a:t>
            </a:r>
          </a:p>
          <a:p>
            <a:pPr lvl="2"/>
            <a:r>
              <a:rPr lang="en-US" sz="2400" dirty="0" smtClean="0"/>
              <a:t>6% interest rate</a:t>
            </a:r>
          </a:p>
        </p:txBody>
      </p:sp>
      <p:sp>
        <p:nvSpPr>
          <p:cNvPr id="5" name="TextBox 4"/>
          <p:cNvSpPr txBox="1"/>
          <p:nvPr/>
        </p:nvSpPr>
        <p:spPr>
          <a:xfrm>
            <a:off x="5943600" y="2590800"/>
            <a:ext cx="2971800" cy="1938992"/>
          </a:xfrm>
          <a:prstGeom prst="rect">
            <a:avLst/>
          </a:prstGeom>
          <a:solidFill>
            <a:srgbClr val="FFFF00"/>
          </a:solidFill>
        </p:spPr>
        <p:txBody>
          <a:bodyPr wrap="square" rtlCol="0">
            <a:spAutoFit/>
          </a:bodyPr>
          <a:lstStyle/>
          <a:p>
            <a:pPr algn="ctr"/>
            <a:r>
              <a:rPr lang="en-US" sz="2400" dirty="0" smtClean="0"/>
              <a:t>Record on “Partial Budget Worksheet” tab on the &lt;Partial Budget Case Study&gt; spreadsheet</a:t>
            </a:r>
            <a:endParaRPr lang="en-US" sz="2400" dirty="0"/>
          </a:p>
        </p:txBody>
      </p:sp>
    </p:spTree>
    <p:extLst>
      <p:ext uri="{BB962C8B-B14F-4D97-AF65-F5344CB8AC3E}">
        <p14:creationId xmlns:p14="http://schemas.microsoft.com/office/powerpoint/2010/main" val="3675890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7F"/>
      </a:dk1>
      <a:lt1>
        <a:srgbClr val="FFFFFF"/>
      </a:lt1>
      <a:dk2>
        <a:srgbClr val="FFFFFF"/>
      </a:dk2>
      <a:lt2>
        <a:srgbClr val="FFFFFF"/>
      </a:lt2>
      <a:accent1>
        <a:srgbClr val="D8D8D8"/>
      </a:accent1>
      <a:accent2>
        <a:srgbClr val="C0504D"/>
      </a:accent2>
      <a:accent3>
        <a:srgbClr val="9BBB59"/>
      </a:accent3>
      <a:accent4>
        <a:srgbClr val="8064A2"/>
      </a:accent4>
      <a:accent5>
        <a:srgbClr val="4BACC6"/>
      </a:accent5>
      <a:accent6>
        <a:srgbClr val="F79646"/>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TC101859866[[fn=Macro]]</Template>
  <TotalTime>1283</TotalTime>
  <Words>846</Words>
  <Application>Microsoft Office PowerPoint</Application>
  <PresentationFormat>On-screen Show (4:3)</PresentationFormat>
  <Paragraphs>114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Comic Sans MS</vt:lpstr>
      <vt:lpstr>Times New Roman</vt:lpstr>
      <vt:lpstr>Office Theme</vt:lpstr>
      <vt:lpstr>Partial Budgeting</vt:lpstr>
      <vt:lpstr>What is a Partial Budget</vt:lpstr>
      <vt:lpstr>Why a Partial Budget</vt:lpstr>
      <vt:lpstr>How to do a Partial Budget</vt:lpstr>
      <vt:lpstr>Partial Budgeting Process</vt:lpstr>
      <vt:lpstr>Process:  Ask Four Questions</vt:lpstr>
      <vt:lpstr>Let’s Practice</vt:lpstr>
      <vt:lpstr>Partial Budget Case Study</vt:lpstr>
      <vt:lpstr>1. What Current Costs Will Be Reduced or Eliminated?</vt:lpstr>
      <vt:lpstr>2. What New or Additional Revenues Will be Received?</vt:lpstr>
      <vt:lpstr>3. What Current Revenue Will Be Reduced or Eliminated?</vt:lpstr>
      <vt:lpstr>4. What New or Additional Costs Will Be Incurred?</vt:lpstr>
      <vt:lpstr>4. What New or Additional Costs Will Be Incurred?</vt:lpstr>
      <vt:lpstr>So….. What are you going to do?</vt:lpstr>
      <vt:lpstr>Capital Recovery Method</vt:lpstr>
      <vt:lpstr>Opportunity Cost???</vt:lpstr>
      <vt:lpstr>Opportunity Costs???</vt:lpstr>
      <vt:lpstr>Opportunity Costs</vt:lpstr>
      <vt:lpstr>What if I Just Want To Know The Impact on Cash Flow for This Year Only???</vt:lpstr>
      <vt:lpstr>?  Questions  ?</vt:lpstr>
    </vt:vector>
  </TitlesOfParts>
  <Company>University of Wisconsin-Platteville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oit-bilsa</dc:creator>
  <cp:lastModifiedBy>Kevin J Bernhardt</cp:lastModifiedBy>
  <cp:revision>77</cp:revision>
  <cp:lastPrinted>2013-10-12T18:03:22Z</cp:lastPrinted>
  <dcterms:created xsi:type="dcterms:W3CDTF">2013-08-05T16:00:30Z</dcterms:created>
  <dcterms:modified xsi:type="dcterms:W3CDTF">2016-06-07T13:58:24Z</dcterms:modified>
</cp:coreProperties>
</file>